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706" r:id="rId1"/>
    <p:sldMasterId id="2147483708" r:id="rId2"/>
  </p:sldMasterIdLst>
  <p:notesMasterIdLst>
    <p:notesMasterId r:id="rId23"/>
  </p:notesMasterIdLst>
  <p:sldIdLst>
    <p:sldId id="256" r:id="rId3"/>
    <p:sldId id="309" r:id="rId4"/>
    <p:sldId id="338" r:id="rId5"/>
    <p:sldId id="319" r:id="rId6"/>
    <p:sldId id="324" r:id="rId7"/>
    <p:sldId id="322" r:id="rId8"/>
    <p:sldId id="325" r:id="rId9"/>
    <p:sldId id="326" r:id="rId10"/>
    <p:sldId id="342" r:id="rId11"/>
    <p:sldId id="344" r:id="rId12"/>
    <p:sldId id="330" r:id="rId13"/>
    <p:sldId id="339" r:id="rId14"/>
    <p:sldId id="346" r:id="rId15"/>
    <p:sldId id="341" r:id="rId16"/>
    <p:sldId id="340" r:id="rId17"/>
    <p:sldId id="318" r:id="rId18"/>
    <p:sldId id="333" r:id="rId19"/>
    <p:sldId id="334" r:id="rId20"/>
    <p:sldId id="337" r:id="rId21"/>
    <p:sldId id="34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Light" panose="020F03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62"/>
  </p:normalViewPr>
  <p:slideViewPr>
    <p:cSldViewPr snapToGrid="0">
      <p:cViewPr varScale="1">
        <p:scale>
          <a:sx n="139" d="100"/>
          <a:sy n="139" d="100"/>
        </p:scale>
        <p:origin x="6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6" name="Google Shape;35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15678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14521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5244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28815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55370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68348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571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9" name="Google Shape;88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3821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2"/>
          <p:cNvSpPr txBox="1"/>
          <p:nvPr/>
        </p:nvSpPr>
        <p:spPr>
          <a:xfrm>
            <a:off x="2130624" y="4764108"/>
            <a:ext cx="5711428" cy="24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rPr lang="de-DE"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001000" y="4767263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0" y="4447429"/>
            <a:ext cx="9144000" cy="63335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03297" y="321117"/>
            <a:ext cx="1482639" cy="1029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800"/>
              <a:buChar char="−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2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1800"/>
              <a:buChar char="−"/>
              <a:defRPr/>
            </a:lvl1pPr>
            <a:lvl2pPr marL="914400" lvl="1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2"/>
          <p:cNvSpPr txBox="1"/>
          <p:nvPr/>
        </p:nvSpPr>
        <p:spPr>
          <a:xfrm>
            <a:off x="8377650" y="4766072"/>
            <a:ext cx="51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de-DE"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‹#›</a:t>
            </a:fld>
            <a:endParaRPr sz="900" b="0" i="0" u="none" strike="noStrike" cap="none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52000" y="263130"/>
            <a:ext cx="86400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13539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00" y="4637187"/>
            <a:ext cx="651620" cy="46493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/>
        </p:nvSpPr>
        <p:spPr>
          <a:xfrm>
            <a:off x="1757363" y="4766072"/>
            <a:ext cx="6097191" cy="248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rPr lang="de-DE"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" name="Google Shape;13;p1"/>
          <p:cNvCxnSpPr/>
          <p:nvPr/>
        </p:nvCxnSpPr>
        <p:spPr>
          <a:xfrm rot="10800000" flipH="1">
            <a:off x="252000" y="4630392"/>
            <a:ext cx="8640000" cy="1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377650" y="4766072"/>
            <a:ext cx="51435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body" idx="1"/>
          </p:nvPr>
        </p:nvSpPr>
        <p:spPr>
          <a:xfrm>
            <a:off x="252000" y="1369219"/>
            <a:ext cx="8640000" cy="3161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Noto Sans Symbols"/>
              <a:buChar char="−"/>
              <a:defRPr sz="2100" b="0" i="0" u="none" strike="noStrike" cap="none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252000" y="263130"/>
            <a:ext cx="8640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  <a:defRPr sz="2800" b="0" i="0" u="none" strike="noStrike" cap="none">
                <a:solidFill>
                  <a:srgbClr val="135399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/>
          <p:nvPr/>
        </p:nvSpPr>
        <p:spPr>
          <a:xfrm>
            <a:off x="1757363" y="4766072"/>
            <a:ext cx="6097200" cy="2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r>
              <a:rPr lang="de-DE" sz="10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2" name="Google Shape;92;p15"/>
          <p:cNvCxnSpPr/>
          <p:nvPr/>
        </p:nvCxnSpPr>
        <p:spPr>
          <a:xfrm>
            <a:off x="252000" y="4630393"/>
            <a:ext cx="86400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377650" y="4766072"/>
            <a:ext cx="514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body" idx="1"/>
          </p:nvPr>
        </p:nvSpPr>
        <p:spPr>
          <a:xfrm>
            <a:off x="252000" y="1369219"/>
            <a:ext cx="8640000" cy="3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Noto Sans Symbols"/>
              <a:buChar char="−"/>
              <a:defRPr sz="2100" b="0" i="0" u="none" strike="noStrike" cap="none">
                <a:solidFill>
                  <a:srgbClr val="3D3D3B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5" name="Google Shape;95;p15" descr="Ein Bild, das Hocker, Tisch enthält.&#10;&#10;Automatisch generierte Beschreibung"/>
          <p:cNvPicPr preferRelativeResize="0"/>
          <p:nvPr/>
        </p:nvPicPr>
        <p:blipFill rotWithShape="1">
          <a:blip r:embed="rId3">
            <a:alphaModFix/>
          </a:blip>
          <a:srcRect t="16139" b="18856"/>
          <a:stretch/>
        </p:blipFill>
        <p:spPr>
          <a:xfrm>
            <a:off x="252000" y="4677526"/>
            <a:ext cx="654308" cy="42529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6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4500"/>
              <a:buFont typeface="Roboto Light"/>
              <a:buNone/>
            </a:pPr>
            <a:r>
              <a:rPr lang="en-US" dirty="0"/>
              <a:t>Data </a:t>
            </a:r>
            <a:r>
              <a:rPr lang="en-US"/>
              <a:t>Visualisation</a:t>
            </a:r>
            <a:r>
              <a:rPr lang="en-US" dirty="0"/>
              <a:t> with R</a:t>
            </a:r>
            <a:endParaRPr dirty="0"/>
          </a:p>
        </p:txBody>
      </p:sp>
      <p:sp>
        <p:nvSpPr>
          <p:cNvPr id="359" name="Google Shape;359;p66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rPr lang="en-US" sz="2400" dirty="0"/>
              <a:t>Interdependency among observations: 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endParaRPr lang="en-US" sz="2400" dirty="0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1800"/>
              <a:buNone/>
            </a:pPr>
            <a:r>
              <a:rPr lang="en-US" sz="3600" dirty="0"/>
              <a:t>Spatial Data &amp; Network Data</a:t>
            </a:r>
            <a:endParaRPr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F1A5-1DE8-980C-D365-799777C6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Visualization of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ACAB8-BBA1-0565-10E1-7601A4777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Descriptive: 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</a:rPr>
              <a:t>Spatial visualizations can help us display our data </a:t>
            </a:r>
          </a:p>
          <a:p>
            <a:pPr lvl="2"/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Various levels of aggregation possible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Deriving new information: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</a:rPr>
              <a:t>There might be patterns within our data that might otherwise remain unobserved</a:t>
            </a:r>
          </a:p>
          <a:p>
            <a:pPr lvl="2"/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Allied aerial bombings in WWII</a:t>
            </a:r>
          </a:p>
          <a:p>
            <a:r>
              <a:rPr lang="en-US" b="1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Spatial Dependence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08BB-94D4-2C0A-CB40-65187D0FCD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BC5D7-1A2D-E074-4B46-AB7509D5B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9" t="11900" r="22074" b="13244"/>
          <a:stretch/>
        </p:blipFill>
        <p:spPr>
          <a:xfrm>
            <a:off x="5592714" y="760230"/>
            <a:ext cx="3012960" cy="3850204"/>
          </a:xfrm>
          <a:prstGeom prst="rect">
            <a:avLst/>
          </a:prstGeom>
        </p:spPr>
      </p:pic>
      <p:pic>
        <p:nvPicPr>
          <p:cNvPr id="7" name="Picture 6" descr="Map, scatter chart&#10;&#10;Description automatically generated">
            <a:extLst>
              <a:ext uri="{FF2B5EF4-FFF2-40B4-BE49-F238E27FC236}">
                <a16:creationId xmlns:a16="http://schemas.microsoft.com/office/drawing/2014/main" id="{82474218-01F4-0374-73A9-A740BBB00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t="10364" r="22567" b="13423"/>
          <a:stretch/>
        </p:blipFill>
        <p:spPr>
          <a:xfrm>
            <a:off x="5780178" y="690372"/>
            <a:ext cx="2825496" cy="392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26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F1A5-1DE8-980C-D365-799777C6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Visualization of Network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ACAB8-BBA1-0565-10E1-7601A4777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Individuals, parties, countries interact with </a:t>
            </a:r>
            <a:r>
              <a:rPr lang="en-US" dirty="0"/>
              <a:t>each other</a:t>
            </a:r>
          </a:p>
          <a:p>
            <a:r>
              <a:rPr lang="en-US" dirty="0"/>
              <a:t>We can also study social interactions and dependencies among actors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08BB-94D4-2C0A-CB40-65187D0FCD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352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F1A5-1DE8-980C-D365-799777C6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Visualization of Network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ACAB8-BBA1-0565-10E1-7601A4777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Individuals, parties, countries interact with </a:t>
            </a:r>
            <a:r>
              <a:rPr lang="en-US" dirty="0"/>
              <a:t>each other</a:t>
            </a:r>
          </a:p>
          <a:p>
            <a:r>
              <a:rPr lang="en-US" dirty="0"/>
              <a:t>We can also study social interactions and dependencies among actors</a:t>
            </a:r>
          </a:p>
          <a:p>
            <a:pPr lvl="1"/>
            <a:r>
              <a:rPr lang="en-GB" sz="1500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Location of U.S. American artillery and infantry regiments in Germany in 1957</a:t>
            </a:r>
            <a:endParaRPr lang="en-US" sz="1500" dirty="0">
              <a:solidFill>
                <a:srgbClr val="3D3D3B"/>
              </a:solidFill>
              <a:latin typeface="Roboto Light"/>
              <a:cs typeface="Roboto Light"/>
              <a:sym typeface="Roboto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08BB-94D4-2C0A-CB40-65187D0FCD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E31EFA7C-30B2-5FB5-4B92-E226EAF2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839" y="928121"/>
            <a:ext cx="2699809" cy="360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64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F1A5-1DE8-980C-D365-799777C6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Visualization of Network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ACAB8-BBA1-0565-10E1-7601A4777F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8408" y="1365531"/>
            <a:ext cx="3536398" cy="3165900"/>
          </a:xfrm>
        </p:spPr>
        <p:txBody>
          <a:bodyPr/>
          <a:lstStyle/>
          <a:p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Individuals, parties, countries interact with </a:t>
            </a:r>
            <a:r>
              <a:rPr lang="en-US" dirty="0"/>
              <a:t>each other</a:t>
            </a:r>
          </a:p>
          <a:p>
            <a:r>
              <a:rPr lang="en-US" dirty="0"/>
              <a:t>We can also study social interactions and dependencies among actors</a:t>
            </a:r>
          </a:p>
          <a:p>
            <a:pPr lvl="1"/>
            <a:r>
              <a:rPr lang="en-GB" sz="1500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Network of U.S. American artillery and infantry regiments in Germany in 1957</a:t>
            </a:r>
            <a:endParaRPr lang="en-US" sz="1500" dirty="0">
              <a:solidFill>
                <a:srgbClr val="3D3D3B"/>
              </a:solidFill>
              <a:latin typeface="Roboto Light"/>
              <a:cs typeface="Roboto Light"/>
              <a:sym typeface="Roboto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08BB-94D4-2C0A-CB40-65187D0FCD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E31EFA7C-30B2-5FB5-4B92-E226EAF20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839" y="928121"/>
            <a:ext cx="2699809" cy="3603310"/>
          </a:xfrm>
          <a:prstGeom prst="rect">
            <a:avLst/>
          </a:prstGeom>
        </p:spPr>
      </p:pic>
      <p:pic>
        <p:nvPicPr>
          <p:cNvPr id="5" name="Picture 4" descr="A picture containing vector graphics, businesscard&#10;&#10;Description automatically generated">
            <a:extLst>
              <a:ext uri="{FF2B5EF4-FFF2-40B4-BE49-F238E27FC236}">
                <a16:creationId xmlns:a16="http://schemas.microsoft.com/office/drawing/2014/main" id="{39B93190-4CC3-B53F-936E-D74A634FD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8" t="10311" r="10903" b="11901"/>
          <a:stretch/>
        </p:blipFill>
        <p:spPr>
          <a:xfrm>
            <a:off x="828312" y="1004480"/>
            <a:ext cx="3686494" cy="3608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44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892" name="Google Shape;892;p110"/>
          <p:cNvSpPr txBox="1">
            <a:spLocks noGrp="1"/>
          </p:cNvSpPr>
          <p:nvPr>
            <p:ph type="body" idx="1"/>
          </p:nvPr>
        </p:nvSpPr>
        <p:spPr>
          <a:xfrm>
            <a:off x="273106" y="1365531"/>
            <a:ext cx="5405318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Introduction</a:t>
            </a:r>
          </a:p>
          <a:p>
            <a:pPr marL="133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lang="en-US" dirty="0"/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Why Visualization of Spatial Data?</a:t>
            </a:r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endParaRPr lang="en-US" dirty="0"/>
          </a:p>
          <a:p>
            <a:pPr marL="476250">
              <a:spcBef>
                <a:spcPts val="0"/>
              </a:spcBef>
              <a:buSzPts val="2100"/>
              <a:buFont typeface="Wingdings" pitchFamily="2" charset="2"/>
              <a:buChar char="q"/>
            </a:pPr>
            <a:r>
              <a:rPr lang="en-US" dirty="0"/>
              <a:t>Why Visualization of Network Data?</a:t>
            </a:r>
          </a:p>
          <a:p>
            <a:pPr marL="133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lang="en-US" dirty="0"/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Our Working Example: Data</a:t>
            </a:r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endParaRPr lang="en-US" dirty="0"/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Goal</a:t>
            </a:r>
            <a:endParaRPr dirty="0"/>
          </a:p>
        </p:txBody>
      </p:sp>
      <p:sp>
        <p:nvSpPr>
          <p:cNvPr id="893" name="Google Shape;893;p110"/>
          <p:cNvSpPr txBox="1">
            <a:spLocks noGrp="1"/>
          </p:cNvSpPr>
          <p:nvPr>
            <p:ph type="body" idx="2"/>
          </p:nvPr>
        </p:nvSpPr>
        <p:spPr>
          <a:xfrm>
            <a:off x="5888736" y="1365531"/>
            <a:ext cx="2982114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8551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892" name="Google Shape;892;p110"/>
          <p:cNvSpPr txBox="1">
            <a:spLocks noGrp="1"/>
          </p:cNvSpPr>
          <p:nvPr>
            <p:ph type="body" idx="1"/>
          </p:nvPr>
        </p:nvSpPr>
        <p:spPr>
          <a:xfrm>
            <a:off x="273106" y="1365531"/>
            <a:ext cx="5405318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ü"/>
            </a:pPr>
            <a:r>
              <a:rPr lang="en-US" dirty="0"/>
              <a:t>Introduction</a:t>
            </a:r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ü"/>
            </a:pPr>
            <a:endParaRPr lang="en-US" dirty="0"/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ü"/>
            </a:pPr>
            <a:r>
              <a:rPr lang="en-US" dirty="0"/>
              <a:t>Why Visualization of Spatial Data?</a:t>
            </a:r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ü"/>
            </a:pPr>
            <a:endParaRPr lang="en-US" dirty="0"/>
          </a:p>
          <a:p>
            <a:pPr marL="476250">
              <a:spcBef>
                <a:spcPts val="0"/>
              </a:spcBef>
              <a:buSzPts val="2100"/>
              <a:buFont typeface="Wingdings" pitchFamily="2" charset="2"/>
              <a:buChar char="ü"/>
            </a:pPr>
            <a:r>
              <a:rPr lang="en-US" dirty="0"/>
              <a:t>Why Visualization of Network Data?</a:t>
            </a:r>
          </a:p>
          <a:p>
            <a:pPr marL="133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lang="en-US" dirty="0"/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Our Working Example: Data</a:t>
            </a:r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endParaRPr lang="en-US" dirty="0"/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Goal</a:t>
            </a:r>
            <a:endParaRPr dirty="0"/>
          </a:p>
        </p:txBody>
      </p:sp>
      <p:sp>
        <p:nvSpPr>
          <p:cNvPr id="893" name="Google Shape;893;p110"/>
          <p:cNvSpPr txBox="1">
            <a:spLocks noGrp="1"/>
          </p:cNvSpPr>
          <p:nvPr>
            <p:ph type="body" idx="2"/>
          </p:nvPr>
        </p:nvSpPr>
        <p:spPr>
          <a:xfrm>
            <a:off x="5888736" y="1365531"/>
            <a:ext cx="2982114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6837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en-US" dirty="0"/>
              <a:t>Our Working Example: Data</a:t>
            </a:r>
            <a:endParaRPr dirty="0"/>
          </a:p>
        </p:txBody>
      </p:sp>
      <p:sp>
        <p:nvSpPr>
          <p:cNvPr id="892" name="Google Shape;892;p110"/>
          <p:cNvSpPr txBox="1">
            <a:spLocks noGrp="1"/>
          </p:cNvSpPr>
          <p:nvPr>
            <p:ph type="body" idx="1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>
              <a:ea typeface="+mn-ea"/>
              <a:sym typeface="Arial"/>
            </a:endParaRPr>
          </a:p>
        </p:txBody>
      </p:sp>
      <p:sp>
        <p:nvSpPr>
          <p:cNvPr id="893" name="Google Shape;893;p110"/>
          <p:cNvSpPr txBox="1">
            <a:spLocks noGrp="1"/>
          </p:cNvSpPr>
          <p:nvPr>
            <p:ph type="body" idx="2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1003EFC-43D0-6F35-E6C5-004FC946C8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709354"/>
              </p:ext>
            </p:extLst>
          </p:nvPr>
        </p:nvGraphicFramePr>
        <p:xfrm>
          <a:off x="273105" y="1365530"/>
          <a:ext cx="4241700" cy="26517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850">
                  <a:extLst>
                    <a:ext uri="{9D8B030D-6E8A-4147-A177-3AD203B41FA5}">
                      <a16:colId xmlns:a16="http://schemas.microsoft.com/office/drawing/2014/main" val="1452821690"/>
                    </a:ext>
                  </a:extLst>
                </a:gridCol>
                <a:gridCol w="2120850">
                  <a:extLst>
                    <a:ext uri="{9D8B030D-6E8A-4147-A177-3AD203B41FA5}">
                      <a16:colId xmlns:a16="http://schemas.microsoft.com/office/drawing/2014/main" val="2613179136"/>
                    </a:ext>
                  </a:extLst>
                </a:gridCol>
              </a:tblGrid>
              <a:tr h="441955">
                <a:tc>
                  <a:txBody>
                    <a:bodyPr/>
                    <a:lstStyle/>
                    <a:p>
                      <a:r>
                        <a:rPr lang="en-US" sz="2100" b="1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ID</a:t>
                      </a:r>
                      <a:endParaRPr lang="en-US" sz="2100" b="1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1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Visits</a:t>
                      </a:r>
                      <a:endParaRPr lang="en-US" sz="2100" b="1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8989326"/>
                  </a:ext>
                </a:extLst>
              </a:tr>
              <a:tr h="441955">
                <a:tc>
                  <a:txBody>
                    <a:bodyPr/>
                    <a:lstStyle/>
                    <a:p>
                      <a:r>
                        <a:rPr lang="en-US" sz="2100" b="0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Italy</a:t>
                      </a:r>
                      <a:endParaRPr lang="en-US" sz="2100" b="0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6</a:t>
                      </a:r>
                      <a:endParaRPr lang="en-US" sz="2100" b="0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8132809"/>
                  </a:ext>
                </a:extLst>
              </a:tr>
              <a:tr h="441955">
                <a:tc>
                  <a:txBody>
                    <a:bodyPr/>
                    <a:lstStyle/>
                    <a:p>
                      <a:r>
                        <a:rPr lang="en-US" sz="2100" b="0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Poland</a:t>
                      </a:r>
                      <a:endParaRPr lang="en-US" sz="2100" b="0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10</a:t>
                      </a:r>
                      <a:endParaRPr lang="en-US" sz="2100" b="0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42624153"/>
                  </a:ext>
                </a:extLst>
              </a:tr>
              <a:tr h="441955">
                <a:tc>
                  <a:txBody>
                    <a:bodyPr/>
                    <a:lstStyle/>
                    <a:p>
                      <a:r>
                        <a:rPr lang="en-US" sz="2100" b="0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Germany</a:t>
                      </a:r>
                      <a:endParaRPr lang="en-US" sz="2100" b="0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19</a:t>
                      </a:r>
                      <a:endParaRPr lang="en-US" sz="2100" b="0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2296211"/>
                  </a:ext>
                </a:extLst>
              </a:tr>
              <a:tr h="441955">
                <a:tc>
                  <a:txBody>
                    <a:bodyPr/>
                    <a:lstStyle/>
                    <a:p>
                      <a:r>
                        <a:rPr lang="en-US" sz="2100" b="0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Sweden</a:t>
                      </a:r>
                      <a:endParaRPr lang="en-US" sz="2100" b="0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i="0" u="none" strike="noStrike" cap="none" dirty="0">
                          <a:solidFill>
                            <a:srgbClr val="3D3D3B"/>
                          </a:solidFill>
                          <a:latin typeface="Roboto Light"/>
                          <a:cs typeface="Roboto Light"/>
                          <a:sym typeface="Roboto Light"/>
                        </a:rPr>
                        <a:t>13</a:t>
                      </a:r>
                      <a:endParaRPr lang="en-US" sz="2100" b="0" i="0" u="none" strike="noStrike" cap="none" dirty="0">
                        <a:solidFill>
                          <a:srgbClr val="3D3D3B"/>
                        </a:solidFill>
                        <a:latin typeface="Roboto Light"/>
                        <a:ea typeface="Roboto" panose="02000000000000000000" pitchFamily="2" charset="0"/>
                        <a:cs typeface="Roboto Light"/>
                        <a:sym typeface="Roboto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93344789"/>
                  </a:ext>
                </a:extLst>
              </a:tr>
              <a:tr h="441955">
                <a:tc>
                  <a:txBody>
                    <a:bodyPr/>
                    <a:lstStyle/>
                    <a:p>
                      <a:r>
                        <a:rPr lang="en-US" sz="2100" b="0" i="1" u="none" strike="noStrike" cap="none" dirty="0">
                          <a:solidFill>
                            <a:srgbClr val="3D3D3B"/>
                          </a:solidFill>
                          <a:latin typeface="Roboto Light"/>
                          <a:ea typeface="Roboto" panose="02000000000000000000" pitchFamily="2" charset="0"/>
                          <a:cs typeface="Roboto Light"/>
                          <a:sym typeface="Roboto Light"/>
                        </a:rPr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100" b="0" i="1" u="none" strike="noStrike" cap="none" dirty="0">
                          <a:solidFill>
                            <a:srgbClr val="3D3D3B"/>
                          </a:solidFill>
                          <a:latin typeface="Roboto Light"/>
                          <a:ea typeface="Roboto" panose="02000000000000000000" pitchFamily="2" charset="0"/>
                          <a:cs typeface="Roboto Light"/>
                          <a:sym typeface="Roboto Light"/>
                        </a:rPr>
                        <a:t>48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48520964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C1150037-6B8C-A967-18C2-A8EFF0C391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13" t="12908" r="24337" b="22855"/>
          <a:stretch/>
        </p:blipFill>
        <p:spPr>
          <a:xfrm>
            <a:off x="4931120" y="852336"/>
            <a:ext cx="3757189" cy="308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23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01EE-6547-FCDA-311E-9A994BCE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6AB45-E1C9-9304-E2C6-206825284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 want to illustrate the number of visits 4 countries make to each other</a:t>
            </a:r>
          </a:p>
          <a:p>
            <a:r>
              <a:rPr lang="en-US" dirty="0"/>
              <a:t>We do this using two different kinds of data: 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Spatial Data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Network Data</a:t>
            </a:r>
          </a:p>
          <a:p>
            <a:pPr lvl="1"/>
            <a:endParaRPr lang="en-US" sz="1500" dirty="0">
              <a:solidFill>
                <a:srgbClr val="3D3D3B"/>
              </a:solidFill>
              <a:latin typeface="Roboto Light"/>
              <a:cs typeface="Roboto Light"/>
              <a:sym typeface="Roboto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31411-F342-C79C-BCA8-42DB27A3E2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187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01EE-6547-FCDA-311E-9A994BCE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6AB45-E1C9-9304-E2C6-206825284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 want to illustrate the number of visits 4 countries make to each other</a:t>
            </a:r>
          </a:p>
          <a:p>
            <a:r>
              <a:rPr lang="en-US" dirty="0"/>
              <a:t>We do this using two different kinds of data: 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Spatial Data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Network Data</a:t>
            </a:r>
          </a:p>
          <a:p>
            <a:pPr lvl="1"/>
            <a:endParaRPr lang="en-US" sz="1500" dirty="0">
              <a:solidFill>
                <a:srgbClr val="3D3D3B"/>
              </a:solidFill>
              <a:latin typeface="Roboto Light"/>
              <a:cs typeface="Roboto Light"/>
              <a:sym typeface="Roboto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31411-F342-C79C-BCA8-42DB27A3E2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F2D76DE-86C5-FC26-5FAD-333546FDD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5" t="10216" r="38571" b="11172"/>
          <a:stretch/>
        </p:blipFill>
        <p:spPr>
          <a:xfrm>
            <a:off x="6219569" y="689787"/>
            <a:ext cx="1669790" cy="3763925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DE35E97-801B-5AF5-C562-516044309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63" t="10216" r="1320" b="11172"/>
          <a:stretch/>
        </p:blipFill>
        <p:spPr>
          <a:xfrm>
            <a:off x="7850005" y="767506"/>
            <a:ext cx="794119" cy="376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84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01EE-6547-FCDA-311E-9A994BCEC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6AB45-E1C9-9304-E2C6-206825284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Today, we want to illustrate the number of visits by country</a:t>
            </a:r>
          </a:p>
          <a:p>
            <a:r>
              <a:rPr lang="en-US" dirty="0"/>
              <a:t>We do this using two different kinds of data: 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Network Data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Spatial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31411-F342-C79C-BCA8-42DB27A3E2F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0F2D76DE-86C5-FC26-5FAD-333546FDDD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945" t="10216" r="38571" b="11172"/>
          <a:stretch/>
        </p:blipFill>
        <p:spPr>
          <a:xfrm>
            <a:off x="6219569" y="689787"/>
            <a:ext cx="1669790" cy="3763925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0DE35E97-801B-5AF5-C562-5160443096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63" t="10216" r="1320" b="11172"/>
          <a:stretch/>
        </p:blipFill>
        <p:spPr>
          <a:xfrm>
            <a:off x="7850005" y="767506"/>
            <a:ext cx="794119" cy="376392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05A4330-D1B3-967D-542D-A5B13CD445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7" t="18073" r="22804" b="17943"/>
          <a:stretch/>
        </p:blipFill>
        <p:spPr>
          <a:xfrm>
            <a:off x="432248" y="1195607"/>
            <a:ext cx="3996489" cy="333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6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en-US" dirty="0"/>
              <a:t>Outline</a:t>
            </a:r>
            <a:endParaRPr dirty="0"/>
          </a:p>
        </p:txBody>
      </p:sp>
      <p:sp>
        <p:nvSpPr>
          <p:cNvPr id="892" name="Google Shape;892;p110"/>
          <p:cNvSpPr txBox="1">
            <a:spLocks noGrp="1"/>
          </p:cNvSpPr>
          <p:nvPr>
            <p:ph type="body" idx="1"/>
          </p:nvPr>
        </p:nvSpPr>
        <p:spPr>
          <a:xfrm>
            <a:off x="273106" y="1365531"/>
            <a:ext cx="5405318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Introduction</a:t>
            </a:r>
          </a:p>
          <a:p>
            <a:pPr marL="133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lang="en-US" dirty="0"/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Why Visualization of Spatial Data?</a:t>
            </a:r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endParaRPr lang="en-US" dirty="0"/>
          </a:p>
          <a:p>
            <a:pPr marL="476250">
              <a:spcBef>
                <a:spcPts val="0"/>
              </a:spcBef>
              <a:buSzPts val="2100"/>
              <a:buFont typeface="Wingdings" pitchFamily="2" charset="2"/>
              <a:buChar char="q"/>
            </a:pPr>
            <a:r>
              <a:rPr lang="en-US" dirty="0"/>
              <a:t>Why Visualization of Network Data?</a:t>
            </a:r>
          </a:p>
          <a:p>
            <a:pPr marL="13335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lang="en-US" dirty="0"/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Our Working Example: Data</a:t>
            </a:r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endParaRPr lang="en-US" dirty="0"/>
          </a:p>
          <a:p>
            <a:pPr marL="47625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Font typeface="Wingdings" pitchFamily="2" charset="2"/>
              <a:buChar char="q"/>
            </a:pPr>
            <a:r>
              <a:rPr lang="en-US" dirty="0"/>
              <a:t>Goal</a:t>
            </a:r>
            <a:endParaRPr dirty="0"/>
          </a:p>
        </p:txBody>
      </p:sp>
      <p:sp>
        <p:nvSpPr>
          <p:cNvPr id="893" name="Google Shape;893;p110"/>
          <p:cNvSpPr txBox="1">
            <a:spLocks noGrp="1"/>
          </p:cNvSpPr>
          <p:nvPr>
            <p:ph type="body" idx="2"/>
          </p:nvPr>
        </p:nvSpPr>
        <p:spPr>
          <a:xfrm>
            <a:off x="5888736" y="1365531"/>
            <a:ext cx="2982114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18654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801EE-6547-FCDA-311E-9A994BCE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208" y="1787862"/>
            <a:ext cx="2940576" cy="994200"/>
          </a:xfrm>
        </p:spPr>
        <p:txBody>
          <a:bodyPr/>
          <a:lstStyle/>
          <a:p>
            <a:r>
              <a:rPr lang="en-US" dirty="0"/>
              <a:t>Let’s switch to R</a:t>
            </a:r>
          </a:p>
        </p:txBody>
      </p:sp>
    </p:spTree>
    <p:extLst>
      <p:ext uri="{BB962C8B-B14F-4D97-AF65-F5344CB8AC3E}">
        <p14:creationId xmlns:p14="http://schemas.microsoft.com/office/powerpoint/2010/main" val="3084814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892" name="Google Shape;892;p110"/>
          <p:cNvSpPr txBox="1">
            <a:spLocks noGrp="1"/>
          </p:cNvSpPr>
          <p:nvPr>
            <p:ph type="body" idx="1"/>
          </p:nvPr>
        </p:nvSpPr>
        <p:spPr>
          <a:xfrm>
            <a:off x="273106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  <p:sp>
        <p:nvSpPr>
          <p:cNvPr id="893" name="Google Shape;893;p110"/>
          <p:cNvSpPr txBox="1">
            <a:spLocks noGrp="1"/>
          </p:cNvSpPr>
          <p:nvPr>
            <p:ph type="body" idx="2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D914C-1F57-3144-3685-4D7DF042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11079" r="21295" b="12198"/>
          <a:stretch/>
        </p:blipFill>
        <p:spPr>
          <a:xfrm>
            <a:off x="3218688" y="612069"/>
            <a:ext cx="3044952" cy="390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59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893" name="Google Shape;893;p110"/>
          <p:cNvSpPr txBox="1">
            <a:spLocks noGrp="1"/>
          </p:cNvSpPr>
          <p:nvPr>
            <p:ph type="body" idx="2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8FFF4-A46D-50B4-D6C8-D969049BB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81" t="11901" r="21417" b="12186"/>
          <a:stretch/>
        </p:blipFill>
        <p:spPr>
          <a:xfrm>
            <a:off x="3239803" y="612069"/>
            <a:ext cx="3044952" cy="390461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DCC9FE-DBF6-F705-3352-1C05C1EFB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131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892" name="Google Shape;892;p110"/>
          <p:cNvSpPr txBox="1">
            <a:spLocks noGrp="1"/>
          </p:cNvSpPr>
          <p:nvPr>
            <p:ph type="body" idx="1"/>
          </p:nvPr>
        </p:nvSpPr>
        <p:spPr>
          <a:xfrm>
            <a:off x="273106" y="1365531"/>
            <a:ext cx="3091886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  <p:sp>
        <p:nvSpPr>
          <p:cNvPr id="893" name="Google Shape;893;p110"/>
          <p:cNvSpPr txBox="1">
            <a:spLocks noGrp="1"/>
          </p:cNvSpPr>
          <p:nvPr>
            <p:ph type="body" idx="2"/>
          </p:nvPr>
        </p:nvSpPr>
        <p:spPr>
          <a:xfrm>
            <a:off x="4629150" y="1365531"/>
            <a:ext cx="4241700" cy="3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8FFF4-A46D-50B4-D6C8-D969049BB5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81" t="11901" r="21417" b="12186"/>
          <a:stretch/>
        </p:blipFill>
        <p:spPr>
          <a:xfrm>
            <a:off x="3239803" y="612069"/>
            <a:ext cx="3044952" cy="390461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35AF6C-3EAC-0EA8-78A1-C0418D0F44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6" t="13156" b="14311"/>
          <a:stretch/>
        </p:blipFill>
        <p:spPr>
          <a:xfrm rot="21393884">
            <a:off x="3358896" y="310023"/>
            <a:ext cx="5471913" cy="41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686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273106" y="263130"/>
            <a:ext cx="86190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35399"/>
              </a:buClr>
              <a:buSzPts val="2800"/>
              <a:buFont typeface="Roboto Light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892" name="Google Shape;892;p110"/>
          <p:cNvSpPr txBox="1">
            <a:spLocks noGrp="1"/>
          </p:cNvSpPr>
          <p:nvPr>
            <p:ph type="body" idx="1"/>
          </p:nvPr>
        </p:nvSpPr>
        <p:spPr>
          <a:xfrm>
            <a:off x="273106" y="1088136"/>
            <a:ext cx="2945582" cy="344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r>
              <a:rPr lang="en-US" sz="1600" dirty="0"/>
              <a:t>German territory from 3.10.1990 onwards</a:t>
            </a:r>
            <a:endParaRPr sz="1600" dirty="0"/>
          </a:p>
        </p:txBody>
      </p:sp>
      <p:sp>
        <p:nvSpPr>
          <p:cNvPr id="893" name="Google Shape;893;p110"/>
          <p:cNvSpPr txBox="1">
            <a:spLocks noGrp="1"/>
          </p:cNvSpPr>
          <p:nvPr>
            <p:ph type="body" idx="2"/>
          </p:nvPr>
        </p:nvSpPr>
        <p:spPr>
          <a:xfrm>
            <a:off x="2779205" y="805874"/>
            <a:ext cx="2566485" cy="564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indent="-38100">
              <a:spcBef>
                <a:spcPts val="0"/>
              </a:spcBef>
              <a:buSzPts val="2100"/>
              <a:buNone/>
            </a:pPr>
            <a:r>
              <a:rPr lang="en-US" sz="1600" dirty="0"/>
              <a:t>German constituencies during the federal elections in 2021</a:t>
            </a:r>
          </a:p>
          <a:p>
            <a:pPr marL="171450" lvl="0" indent="-38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D3D3B"/>
              </a:buClr>
              <a:buSzPts val="2100"/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7D914C-1F57-3144-3685-4D7DF0426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20" t="11079" r="21295" b="12198"/>
          <a:stretch/>
        </p:blipFill>
        <p:spPr>
          <a:xfrm>
            <a:off x="255961" y="1635219"/>
            <a:ext cx="2258568" cy="28962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4D2CB7-504D-D5F4-A68D-1A4D87FF9C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881" t="11901" r="21417" b="12186"/>
          <a:stretch/>
        </p:blipFill>
        <p:spPr>
          <a:xfrm>
            <a:off x="2569697" y="1585246"/>
            <a:ext cx="2336509" cy="29961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9E7838-B70C-4FE6-EFD6-44828F8574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396" t="13156" r="6885" b="14311"/>
          <a:stretch/>
        </p:blipFill>
        <p:spPr>
          <a:xfrm rot="21393884">
            <a:off x="4996390" y="1396354"/>
            <a:ext cx="3809447" cy="31243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A864BE-5F11-D6C0-D543-F80C92765DC9}"/>
              </a:ext>
            </a:extLst>
          </p:cNvPr>
          <p:cNvSpPr txBox="1"/>
          <p:nvPr/>
        </p:nvSpPr>
        <p:spPr>
          <a:xfrm>
            <a:off x="5413780" y="601848"/>
            <a:ext cx="2678660" cy="75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38100">
              <a:lnSpc>
                <a:spcPct val="90000"/>
              </a:lnSpc>
              <a:buClr>
                <a:srgbClr val="3D3D3B"/>
              </a:buClr>
              <a:buSzPts val="2100"/>
            </a:pPr>
            <a:r>
              <a:rPr lang="en-US" sz="1600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Municipalities of the German Empire in 1933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CD0F8B-6EA9-A122-57DB-AA47311D4811}"/>
              </a:ext>
            </a:extLst>
          </p:cNvPr>
          <p:cNvSpPr txBox="1"/>
          <p:nvPr/>
        </p:nvSpPr>
        <p:spPr>
          <a:xfrm>
            <a:off x="882179" y="4324238"/>
            <a:ext cx="4876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n=1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8BAA46-B523-B21B-CF12-1A0397B4F871}"/>
              </a:ext>
            </a:extLst>
          </p:cNvPr>
          <p:cNvSpPr txBox="1"/>
          <p:nvPr/>
        </p:nvSpPr>
        <p:spPr>
          <a:xfrm>
            <a:off x="3120903" y="4377542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n=299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B8312E-0498-0174-B884-6EFF0917D87D}"/>
              </a:ext>
            </a:extLst>
          </p:cNvPr>
          <p:cNvSpPr txBox="1"/>
          <p:nvPr/>
        </p:nvSpPr>
        <p:spPr>
          <a:xfrm>
            <a:off x="5412505" y="4377541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n=948</a:t>
            </a:r>
          </a:p>
        </p:txBody>
      </p:sp>
    </p:spTree>
    <p:extLst>
      <p:ext uri="{BB962C8B-B14F-4D97-AF65-F5344CB8AC3E}">
        <p14:creationId xmlns:p14="http://schemas.microsoft.com/office/powerpoint/2010/main" val="2157463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F1A5-1DE8-980C-D365-799777C6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Visualization of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ACAB8-BBA1-0565-10E1-7601A4777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Descriptive: 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</a:rPr>
              <a:t>Spatial visualizations can help us display our data </a:t>
            </a:r>
          </a:p>
          <a:p>
            <a:pPr lvl="2"/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Various levels of aggregation possible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Deriving new information: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</a:rPr>
              <a:t>There might be patterns within our data that might otherwise remain unobserved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08BB-94D4-2C0A-CB40-65187D0FCD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83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F1A5-1DE8-980C-D365-799777C6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Visualization of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ACAB8-BBA1-0565-10E1-7601A4777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Descriptive: 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</a:rPr>
              <a:t>Spatial visualizations can help us display our data </a:t>
            </a:r>
          </a:p>
          <a:p>
            <a:pPr lvl="2"/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Various levels of aggregation possible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Deriving new information: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</a:rPr>
              <a:t>There might be patterns within our data that might otherwise remain unobserved</a:t>
            </a:r>
          </a:p>
          <a:p>
            <a:pPr lvl="2"/>
            <a:r>
              <a:rPr lang="en-US" dirty="0" err="1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AfD</a:t>
            </a:r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 vote share by constituencies in federal election 2021(</a:t>
            </a:r>
            <a:r>
              <a:rPr lang="en-US" dirty="0" err="1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Zweitstimme</a:t>
            </a:r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08BB-94D4-2C0A-CB40-65187D0FCD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BC5D7-1A2D-E074-4B46-AB7509D5B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9" t="11900" r="22074" b="13244"/>
          <a:stretch/>
        </p:blipFill>
        <p:spPr>
          <a:xfrm>
            <a:off x="5592714" y="760230"/>
            <a:ext cx="3012960" cy="38502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DD1C69-7FB9-AAED-27A4-3938E46C6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99" t="11900" r="20157" b="13244"/>
          <a:stretch/>
        </p:blipFill>
        <p:spPr>
          <a:xfrm>
            <a:off x="5592714" y="760230"/>
            <a:ext cx="3119720" cy="38502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22CC3D-0FED-2657-0CCD-1789A6F2A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5954" y="3660893"/>
            <a:ext cx="632372" cy="87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435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F1A5-1DE8-980C-D365-799777C6E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Visualization of Spatial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ACAB8-BBA1-0565-10E1-7601A4777F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71500" indent="-457200">
              <a:buFont typeface="+mj-lt"/>
              <a:buAutoNum type="arabicPeriod"/>
            </a:pPr>
            <a:r>
              <a:rPr lang="en-US" dirty="0"/>
              <a:t>Descriptive: 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</a:rPr>
              <a:t>Spatial visualizations can help us display our data </a:t>
            </a:r>
          </a:p>
          <a:p>
            <a:pPr lvl="2"/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Various levels of aggregation possible</a:t>
            </a:r>
          </a:p>
          <a:p>
            <a:pPr marL="571500" indent="-457200">
              <a:buFont typeface="+mj-lt"/>
              <a:buAutoNum type="arabicPeriod"/>
            </a:pPr>
            <a:r>
              <a:rPr lang="en-US" dirty="0"/>
              <a:t>Deriving new information:</a:t>
            </a:r>
          </a:p>
          <a:p>
            <a:pPr lvl="1"/>
            <a:r>
              <a:rPr lang="en-US" sz="1500" dirty="0">
                <a:solidFill>
                  <a:srgbClr val="3D3D3B"/>
                </a:solidFill>
                <a:latin typeface="Roboto Light"/>
                <a:cs typeface="Roboto Light"/>
              </a:rPr>
              <a:t>There might be patterns within our data that might otherwise remain unobserved</a:t>
            </a:r>
          </a:p>
          <a:p>
            <a:pPr lvl="2"/>
            <a:r>
              <a:rPr lang="en-US" dirty="0">
                <a:solidFill>
                  <a:srgbClr val="3D3D3B"/>
                </a:solidFill>
                <a:latin typeface="Roboto Light"/>
                <a:cs typeface="Roboto Light"/>
                <a:sym typeface="Roboto Light"/>
              </a:rPr>
              <a:t>Allied aerial bombings in WWII</a:t>
            </a:r>
          </a:p>
          <a:p>
            <a:endParaRPr lang="en-US" dirty="0">
              <a:solidFill>
                <a:srgbClr val="3D3D3B"/>
              </a:solidFill>
              <a:latin typeface="Roboto Light"/>
              <a:cs typeface="Roboto Light"/>
              <a:sym typeface="Roboto Ligh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E08BB-94D4-2C0A-CB40-65187D0FCDC5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BC5D7-1A2D-E074-4B46-AB7509D5B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99" t="11900" r="22074" b="13244"/>
          <a:stretch/>
        </p:blipFill>
        <p:spPr>
          <a:xfrm>
            <a:off x="5592714" y="760230"/>
            <a:ext cx="3012960" cy="3850204"/>
          </a:xfrm>
          <a:prstGeom prst="rect">
            <a:avLst/>
          </a:prstGeom>
        </p:spPr>
      </p:pic>
      <p:pic>
        <p:nvPicPr>
          <p:cNvPr id="7" name="Picture 6" descr="Map, scatter chart&#10;&#10;Description automatically generated">
            <a:extLst>
              <a:ext uri="{FF2B5EF4-FFF2-40B4-BE49-F238E27FC236}">
                <a16:creationId xmlns:a16="http://schemas.microsoft.com/office/drawing/2014/main" id="{82474218-01F4-0374-73A9-A740BBB00B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74" t="10364" r="22567" b="13423"/>
          <a:stretch/>
        </p:blipFill>
        <p:spPr>
          <a:xfrm>
            <a:off x="5780178" y="690372"/>
            <a:ext cx="2825496" cy="3920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69886"/>
      </p:ext>
    </p:extLst>
  </p:cSld>
  <p:clrMapOvr>
    <a:masterClrMapping/>
  </p:clrMapOvr>
</p:sld>
</file>

<file path=ppt/theme/theme1.xml><?xml version="1.0" encoding="utf-8"?>
<a:theme xmlns:a="http://schemas.openxmlformats.org/drawingml/2006/main" name="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orrelAid">
  <a:themeElements>
    <a:clrScheme name="CorrelAid 2">
      <a:dk1>
        <a:srgbClr val="000000"/>
      </a:dk1>
      <a:lt1>
        <a:srgbClr val="FEFFFE"/>
      </a:lt1>
      <a:dk2>
        <a:srgbClr val="44546A"/>
      </a:dk2>
      <a:lt2>
        <a:srgbClr val="FEFEFD"/>
      </a:lt2>
      <a:accent1>
        <a:srgbClr val="B7D337"/>
      </a:accent1>
      <a:accent2>
        <a:srgbClr val="88C617"/>
      </a:accent2>
      <a:accent3>
        <a:srgbClr val="67AA6A"/>
      </a:accent3>
      <a:accent4>
        <a:srgbClr val="418895"/>
      </a:accent4>
      <a:accent5>
        <a:srgbClr val="2E66AA"/>
      </a:accent5>
      <a:accent6>
        <a:srgbClr val="2A64A8"/>
      </a:accent6>
      <a:hlink>
        <a:srgbClr val="00428B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493</Words>
  <Application>Microsoft Macintosh PowerPoint</Application>
  <PresentationFormat>On-screen Show (16:9)</PresentationFormat>
  <Paragraphs>112</Paragraphs>
  <Slides>20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Roboto Light</vt:lpstr>
      <vt:lpstr>Wingdings</vt:lpstr>
      <vt:lpstr>Roboto</vt:lpstr>
      <vt:lpstr>Arial</vt:lpstr>
      <vt:lpstr>Noto Sans Symbols</vt:lpstr>
      <vt:lpstr>Calibri</vt:lpstr>
      <vt:lpstr>CorrelAid</vt:lpstr>
      <vt:lpstr>1_CorrelAid</vt:lpstr>
      <vt:lpstr>Data Visualisation with R</vt:lpstr>
      <vt:lpstr>Outline</vt:lpstr>
      <vt:lpstr>Introduction</vt:lpstr>
      <vt:lpstr>Introduction</vt:lpstr>
      <vt:lpstr>Introduction</vt:lpstr>
      <vt:lpstr>Introduction</vt:lpstr>
      <vt:lpstr>Why Visualization of Spatial Data?</vt:lpstr>
      <vt:lpstr>Why Visualization of Spatial Data?</vt:lpstr>
      <vt:lpstr>Why Visualization of Spatial Data?</vt:lpstr>
      <vt:lpstr>Why Visualization of Spatial Data?</vt:lpstr>
      <vt:lpstr>Why Visualization of Network Data?</vt:lpstr>
      <vt:lpstr>Why Visualization of Network Data?</vt:lpstr>
      <vt:lpstr>Why Visualization of Network Data?</vt:lpstr>
      <vt:lpstr>Outline</vt:lpstr>
      <vt:lpstr>Outline</vt:lpstr>
      <vt:lpstr>Our Working Example: Data</vt:lpstr>
      <vt:lpstr>Goal</vt:lpstr>
      <vt:lpstr>Goal</vt:lpstr>
      <vt:lpstr>Goal</vt:lpstr>
      <vt:lpstr>Let’s switch to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Leslie Fischer</cp:lastModifiedBy>
  <cp:revision>13</cp:revision>
  <dcterms:modified xsi:type="dcterms:W3CDTF">2022-11-23T15:50:22Z</dcterms:modified>
</cp:coreProperties>
</file>